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60" r:id="rId3"/>
    <p:sldId id="3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62EF6-1C89-FF79-17EA-1BFBFB01F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62BD5-BA1A-7262-4CDC-26D990554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19727-00DE-B583-9057-9517BE73C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04029-3B42-CEDA-A233-8A7228430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BEE67-002C-6B5A-3D39-C427A9C4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84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3A366-91CD-2C12-A9C0-4FB2D019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95DB0-3711-F661-F50F-A4013F891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AAE7B-9455-E476-D476-25C765CF0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F5298-493F-1837-904D-E5A15AAF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D4E16-234F-6F11-0306-B9B9098D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32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2DAAF3-B538-4F38-87C5-6C71C792B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1245E3-46A5-4EA3-EC4B-E818D14DB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9F706-A9EF-FE94-AE55-D2E9B7127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E5606-B21C-0A80-2867-AEFAFDD5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FFAC7-D511-0E82-9A48-FE007A8FC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2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F6F4-01C1-8A3E-FCAF-807C2F03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29C20-6108-1B98-BFD2-7F97B5635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8DF94-D051-3261-7D44-121333B19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3A77B-6AC5-2B23-54D4-BFEE4679F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73B65-AC67-B22E-A1EC-D5CBA1B5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0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FB9B1-CA0D-6FC1-7BBF-00F92D824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2D17E-222D-0812-DC63-07A7D05FD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7DA89-C488-6555-5A33-D0B9CE752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A767C-09FC-4E08-4989-F6BB601E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F9350-0A31-100C-BE56-5A597BEC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50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A6D1-A90A-27BE-F48E-F7CE0E2FD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857C5-DE26-1FE8-E7FE-560B7A1A8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3CC72-7BB6-8243-5AAE-F07B3ABDF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FDDD6-2F93-7BED-CD1D-7D513DD4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6640F-8F7D-9090-0DDC-7583F5FA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D10BF-2384-0BB2-0506-56D65828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97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96F2-8517-0883-2DB4-90E88FF9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E8AB3-8975-27EB-4A9F-8E2ECBDBA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7A543-A1D2-38B1-347F-EA2A82E13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75111-C302-B052-7BA0-C870E9FCF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31CEF4-5BD7-529B-F455-7FCA7EA4A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6656DF-98AD-9FB6-BBFB-53854FE09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C212F4-A2D8-4831-3E74-3D4A6B12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BAA9F-258C-B5AB-FD90-DD91478C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3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AD0A8-B0D6-9129-4086-EE2C09D02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EF31A-1C6B-842A-7E44-487DA1BB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B9A60-198F-CFB1-4707-19B56820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2C40B-BFE5-503E-350C-398A8AD0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94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9F88B-5FCD-362A-0B46-05363FE3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0950D-E050-0E8A-B7B4-3B1D850E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3731B-EED2-5543-0478-912D625E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93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5146F-A2E0-66FE-19DA-BAE562361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F5473-E452-032E-06DD-53A96AA12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57EF0-6F0F-D56D-A869-543863FE4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F13C7-B200-A578-89A3-D5CD811D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8FB09-F58B-04A8-A683-607EB53A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5E3D5-F934-9558-5EB4-974EF3375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9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65E9-E132-EB7B-89F5-6B098B0FD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0A584-2888-0436-ABD3-51EAB9E59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98F7B-B6FC-7792-6D4B-842EA1AED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5A15D-543C-4B45-BB74-8F59B331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7C570-5F80-3D05-51EB-411A5442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B7E82-6190-6D57-2946-69518BED5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5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6BF7C1-7C8A-3737-7DCA-2BA56EC08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AD38B-EC3A-8DCA-33A9-539DECBCE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0809D-4BC4-0FAB-ED02-B073A8191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F01A99-0049-41CE-BA1D-154F0A7B706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29C1A-D9BD-4122-E01D-CD8702126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BAE09-41FC-1CDC-D047-9D406AFBD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7123D7-A36F-48E1-BB07-A3FAA6152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53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582538ED-8801-4980-AC6A-1B3EA192E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238" y="4157010"/>
            <a:ext cx="4801760" cy="270099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1CC834C-3737-4445-887B-529E4574A367}"/>
              </a:ext>
            </a:extLst>
          </p:cNvPr>
          <p:cNvSpPr txBox="1"/>
          <p:nvPr/>
        </p:nvSpPr>
        <p:spPr>
          <a:xfrm>
            <a:off x="5133359" y="2149786"/>
            <a:ext cx="976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Invent and create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9B807F-2FF1-4891-941C-48CF5A628BEA}"/>
              </a:ext>
            </a:extLst>
          </p:cNvPr>
          <p:cNvSpPr txBox="1"/>
          <p:nvPr/>
        </p:nvSpPr>
        <p:spPr>
          <a:xfrm>
            <a:off x="2850186" y="2306523"/>
            <a:ext cx="1100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Being </a:t>
            </a:r>
          </a:p>
          <a:p>
            <a:pPr algn="ctr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Useful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59931A-CC49-422C-A2D9-5F0542954585}"/>
              </a:ext>
            </a:extLst>
          </p:cNvPr>
          <p:cNvSpPr txBox="1"/>
          <p:nvPr/>
        </p:nvSpPr>
        <p:spPr>
          <a:xfrm>
            <a:off x="2258105" y="4335660"/>
            <a:ext cx="2285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Better</a:t>
            </a:r>
          </a:p>
          <a:p>
            <a:pPr algn="ctr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 Ancestors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23E98E-50B4-4E93-8C82-CFC9141F28CA}"/>
              </a:ext>
            </a:extLst>
          </p:cNvPr>
          <p:cNvSpPr txBox="1"/>
          <p:nvPr/>
        </p:nvSpPr>
        <p:spPr>
          <a:xfrm>
            <a:off x="4557240" y="4327527"/>
            <a:ext cx="1972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Creating </a:t>
            </a:r>
          </a:p>
          <a:p>
            <a:pPr algn="ctr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Impact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17D3F53-9EF7-4988-AE8E-B118E1CE9A71}"/>
              </a:ext>
            </a:extLst>
          </p:cNvPr>
          <p:cNvSpPr txBox="1"/>
          <p:nvPr/>
        </p:nvSpPr>
        <p:spPr>
          <a:xfrm>
            <a:off x="1644761" y="353296"/>
            <a:ext cx="4612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On discovering Peak Paradox</a:t>
            </a:r>
          </a:p>
          <a:p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in everything where judgment is required</a:t>
            </a:r>
            <a:endParaRPr lang="en-GB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D66B67-AE36-40B5-B5EA-C9F8373F3F3C}"/>
              </a:ext>
            </a:extLst>
          </p:cNvPr>
          <p:cNvSpPr txBox="1"/>
          <p:nvPr/>
        </p:nvSpPr>
        <p:spPr>
          <a:xfrm>
            <a:off x="3367592" y="3249650"/>
            <a:ext cx="236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Peak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paradox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CDC9FE-71CD-48EE-93CA-2A2F7686C45C}"/>
              </a:ext>
            </a:extLst>
          </p:cNvPr>
          <p:cNvSpPr txBox="1"/>
          <p:nvPr/>
        </p:nvSpPr>
        <p:spPr>
          <a:xfrm>
            <a:off x="7439668" y="617331"/>
            <a:ext cx="43286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Note: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Different purposes can have the same principles and values</a:t>
            </a:r>
          </a:p>
          <a:p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Note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Peak means exclusive in single view so to avoid conflicts and  compromises</a:t>
            </a:r>
          </a:p>
          <a:p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Note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If there is no paradox, you are at the boundary edge of the peak where order is easy</a:t>
            </a:r>
          </a:p>
          <a:p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Note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Peak paradox is the highest disorder</a:t>
            </a:r>
          </a:p>
          <a:p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Note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We don’t have 183 biases at one time, we have a few </a:t>
            </a:r>
          </a:p>
          <a:p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52CEC5-8C1C-460F-8C94-F19A0518E0D4}"/>
              </a:ext>
            </a:extLst>
          </p:cNvPr>
          <p:cNvSpPr txBox="1"/>
          <p:nvPr/>
        </p:nvSpPr>
        <p:spPr>
          <a:xfrm>
            <a:off x="3498429" y="1491666"/>
            <a:ext cx="2010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Peak Individual Purpose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50EF243-7732-468C-ABC0-F17608CCF837}"/>
              </a:ext>
            </a:extLst>
          </p:cNvPr>
          <p:cNvSpPr txBox="1"/>
          <p:nvPr/>
        </p:nvSpPr>
        <p:spPr>
          <a:xfrm>
            <a:off x="3264567" y="5313000"/>
            <a:ext cx="251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Peak Society/ Group Purpose</a:t>
            </a:r>
          </a:p>
        </p:txBody>
      </p:sp>
      <p:sp>
        <p:nvSpPr>
          <p:cNvPr id="39" name="Plaque 38">
            <a:extLst>
              <a:ext uri="{FF2B5EF4-FFF2-40B4-BE49-F238E27FC236}">
                <a16:creationId xmlns:a16="http://schemas.microsoft.com/office/drawing/2014/main" id="{48BE4E0F-C55C-421F-B4CF-75E635363390}"/>
              </a:ext>
            </a:extLst>
          </p:cNvPr>
          <p:cNvSpPr/>
          <p:nvPr/>
        </p:nvSpPr>
        <p:spPr>
          <a:xfrm>
            <a:off x="3282425" y="2319545"/>
            <a:ext cx="2442575" cy="2442575"/>
          </a:xfrm>
          <a:prstGeom prst="plaque">
            <a:avLst>
              <a:gd name="adj" fmla="val 367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350A28-525B-4FA4-ADB6-7F3410121C6C}"/>
              </a:ext>
            </a:extLst>
          </p:cNvPr>
          <p:cNvSpPr txBox="1"/>
          <p:nvPr/>
        </p:nvSpPr>
        <p:spPr>
          <a:xfrm>
            <a:off x="3361308" y="3130795"/>
            <a:ext cx="236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Peak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Paradox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F084B60D-4C33-4795-A971-AD197A9B7C73}"/>
              </a:ext>
            </a:extLst>
          </p:cNvPr>
          <p:cNvSpPr/>
          <p:nvPr/>
        </p:nvSpPr>
        <p:spPr>
          <a:xfrm>
            <a:off x="2878827" y="2847627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E1BDA40C-93B2-4493-A6C4-B3AC6D736893}"/>
              </a:ext>
            </a:extLst>
          </p:cNvPr>
          <p:cNvSpPr/>
          <p:nvPr/>
        </p:nvSpPr>
        <p:spPr>
          <a:xfrm rot="10800000">
            <a:off x="5407287" y="2829702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89CA4F96-79A3-4A05-9B9A-35476285E986}"/>
              </a:ext>
            </a:extLst>
          </p:cNvPr>
          <p:cNvSpPr/>
          <p:nvPr/>
        </p:nvSpPr>
        <p:spPr>
          <a:xfrm rot="16200000">
            <a:off x="4125593" y="4093569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A7390191-D50C-4945-9B26-89247FE24432}"/>
              </a:ext>
            </a:extLst>
          </p:cNvPr>
          <p:cNvSpPr/>
          <p:nvPr/>
        </p:nvSpPr>
        <p:spPr>
          <a:xfrm rot="5400000">
            <a:off x="4129410" y="1550662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06B6242-9CAD-4B59-A08B-60F198A242F0}"/>
              </a:ext>
            </a:extLst>
          </p:cNvPr>
          <p:cNvSpPr txBox="1"/>
          <p:nvPr/>
        </p:nvSpPr>
        <p:spPr>
          <a:xfrm>
            <a:off x="3451348" y="5573370"/>
            <a:ext cx="218361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i="1" dirty="0"/>
              <a:t>Education, Health and Safely for all</a:t>
            </a:r>
          </a:p>
          <a:p>
            <a:pPr algn="r"/>
            <a:r>
              <a:rPr lang="en-GB" sz="1100" i="1" dirty="0"/>
              <a:t>No suffering or poverty </a:t>
            </a:r>
          </a:p>
          <a:p>
            <a:pPr algn="r"/>
            <a:r>
              <a:rPr lang="en-GB" sz="1100" i="1" dirty="0"/>
              <a:t>Transparency </a:t>
            </a:r>
          </a:p>
          <a:p>
            <a:pPr algn="r"/>
            <a:r>
              <a:rPr lang="en-GB" sz="1100" i="1" dirty="0"/>
              <a:t>Equality</a:t>
            </a:r>
          </a:p>
          <a:p>
            <a:pPr algn="r"/>
            <a:endParaRPr lang="en-GB" sz="1100" i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497035A-059C-48DE-96C9-32126AE45E15}"/>
              </a:ext>
            </a:extLst>
          </p:cNvPr>
          <p:cNvSpPr txBox="1"/>
          <p:nvPr/>
        </p:nvSpPr>
        <p:spPr>
          <a:xfrm>
            <a:off x="5369650" y="1295026"/>
            <a:ext cx="1433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/>
              <a:t>Full Agency (freedom)</a:t>
            </a:r>
          </a:p>
          <a:p>
            <a:r>
              <a:rPr lang="en-GB" sz="1100" i="1" dirty="0"/>
              <a:t>Powerful</a:t>
            </a:r>
          </a:p>
          <a:p>
            <a:r>
              <a:rPr lang="en-GB" sz="1100" i="1" dirty="0"/>
              <a:t>Voice that matters</a:t>
            </a:r>
          </a:p>
          <a:p>
            <a:r>
              <a:rPr lang="en-GB" sz="1100" i="1" dirty="0"/>
              <a:t>Sovereign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C6D9EF-F36D-4466-9984-0F08B277BA60}"/>
              </a:ext>
            </a:extLst>
          </p:cNvPr>
          <p:cNvSpPr txBox="1"/>
          <p:nvPr/>
        </p:nvSpPr>
        <p:spPr>
          <a:xfrm>
            <a:off x="7642089" y="5700036"/>
            <a:ext cx="312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www.peakparadox.com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3432FF-6916-4B55-8D88-8F60DD5E2EEC}"/>
              </a:ext>
            </a:extLst>
          </p:cNvPr>
          <p:cNvSpPr txBox="1"/>
          <p:nvPr/>
        </p:nvSpPr>
        <p:spPr>
          <a:xfrm>
            <a:off x="7642089" y="6098620"/>
            <a:ext cx="2478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tony@peakparadox.com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264396-FF2D-6161-08ED-3D81CDA2FF82}"/>
              </a:ext>
            </a:extLst>
          </p:cNvPr>
          <p:cNvSpPr txBox="1"/>
          <p:nvPr/>
        </p:nvSpPr>
        <p:spPr>
          <a:xfrm>
            <a:off x="6096000" y="2980783"/>
            <a:ext cx="2081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Peak Organisation Purpose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4F07C6-6CEE-2DF1-8D09-21543137C341}"/>
              </a:ext>
            </a:extLst>
          </p:cNvPr>
          <p:cNvSpPr txBox="1"/>
          <p:nvPr/>
        </p:nvSpPr>
        <p:spPr>
          <a:xfrm>
            <a:off x="6347523" y="3275707"/>
            <a:ext cx="13628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/>
              <a:t>Majority Thrive</a:t>
            </a:r>
          </a:p>
          <a:p>
            <a:r>
              <a:rPr lang="en-GB" sz="1100" i="1" dirty="0"/>
              <a:t>Shareholder primacy</a:t>
            </a:r>
          </a:p>
          <a:p>
            <a:r>
              <a:rPr lang="en-GB" sz="1100" i="1" dirty="0"/>
              <a:t>Commercial growth</a:t>
            </a:r>
          </a:p>
          <a:p>
            <a:r>
              <a:rPr lang="en-GB" sz="1100" i="1" dirty="0"/>
              <a:t>Shared belief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9A2FCA-56F1-1908-3ACF-88088BE4F22C}"/>
              </a:ext>
            </a:extLst>
          </p:cNvPr>
          <p:cNvSpPr txBox="1"/>
          <p:nvPr/>
        </p:nvSpPr>
        <p:spPr>
          <a:xfrm>
            <a:off x="1203763" y="3051155"/>
            <a:ext cx="154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Peak Human Purpose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AE2507-ACAE-9658-5751-27B37915B955}"/>
              </a:ext>
            </a:extLst>
          </p:cNvPr>
          <p:cNvSpPr txBox="1"/>
          <p:nvPr/>
        </p:nvSpPr>
        <p:spPr>
          <a:xfrm>
            <a:off x="1371899" y="3360578"/>
            <a:ext cx="139493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/>
              <a:t>Survive</a:t>
            </a:r>
          </a:p>
          <a:p>
            <a:r>
              <a:rPr lang="en-GB" sz="1100" i="1" dirty="0"/>
              <a:t>Escape death</a:t>
            </a:r>
          </a:p>
          <a:p>
            <a:r>
              <a:rPr lang="en-GB" sz="1100" i="1" dirty="0"/>
              <a:t>Adapt and reproduce</a:t>
            </a:r>
          </a:p>
          <a:p>
            <a:r>
              <a:rPr lang="en-GB" sz="1100" i="1" dirty="0"/>
              <a:t>Meet basic chemistry</a:t>
            </a:r>
          </a:p>
          <a:p>
            <a:endParaRPr lang="en-GB" sz="1100" i="1" dirty="0"/>
          </a:p>
        </p:txBody>
      </p:sp>
    </p:spTree>
    <p:extLst>
      <p:ext uri="{BB962C8B-B14F-4D97-AF65-F5344CB8AC3E}">
        <p14:creationId xmlns:p14="http://schemas.microsoft.com/office/powerpoint/2010/main" val="67071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3CE22D-2C16-5CAF-88C7-49DC826A8B82}"/>
              </a:ext>
            </a:extLst>
          </p:cNvPr>
          <p:cNvSpPr txBox="1"/>
          <p:nvPr/>
        </p:nvSpPr>
        <p:spPr>
          <a:xfrm>
            <a:off x="3149289" y="1466385"/>
            <a:ext cx="2010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Peak Individual Purpose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986196-195F-779A-9005-6BE25BA2AC99}"/>
              </a:ext>
            </a:extLst>
          </p:cNvPr>
          <p:cNvSpPr txBox="1"/>
          <p:nvPr/>
        </p:nvSpPr>
        <p:spPr>
          <a:xfrm>
            <a:off x="2915427" y="5287719"/>
            <a:ext cx="251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Peak Society/ Group Purpose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3E92E-DC1B-B42B-416F-24156EFC4EA2}"/>
              </a:ext>
            </a:extLst>
          </p:cNvPr>
          <p:cNvSpPr txBox="1"/>
          <p:nvPr/>
        </p:nvSpPr>
        <p:spPr>
          <a:xfrm>
            <a:off x="828513" y="2811320"/>
            <a:ext cx="1796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Peak Human Purpose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1EEBEF-81C9-0DF6-A8EF-00CCBDED41D7}"/>
              </a:ext>
            </a:extLst>
          </p:cNvPr>
          <p:cNvSpPr txBox="1"/>
          <p:nvPr/>
        </p:nvSpPr>
        <p:spPr>
          <a:xfrm>
            <a:off x="5799548" y="2811321"/>
            <a:ext cx="2081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Peak Organisation Purpose</a:t>
            </a:r>
          </a:p>
        </p:txBody>
      </p:sp>
      <p:sp>
        <p:nvSpPr>
          <p:cNvPr id="6" name="Plaque 5">
            <a:extLst>
              <a:ext uri="{FF2B5EF4-FFF2-40B4-BE49-F238E27FC236}">
                <a16:creationId xmlns:a16="http://schemas.microsoft.com/office/drawing/2014/main" id="{868A3A57-5B6A-A46C-1606-B66B2E3D4F98}"/>
              </a:ext>
            </a:extLst>
          </p:cNvPr>
          <p:cNvSpPr/>
          <p:nvPr/>
        </p:nvSpPr>
        <p:spPr>
          <a:xfrm>
            <a:off x="2933285" y="2294264"/>
            <a:ext cx="2442575" cy="2442575"/>
          </a:xfrm>
          <a:prstGeom prst="plaque">
            <a:avLst>
              <a:gd name="adj" fmla="val 367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97E0E5-C075-D9CE-E887-363B369F7AF0}"/>
              </a:ext>
            </a:extLst>
          </p:cNvPr>
          <p:cNvSpPr txBox="1"/>
          <p:nvPr/>
        </p:nvSpPr>
        <p:spPr>
          <a:xfrm>
            <a:off x="3019614" y="3155871"/>
            <a:ext cx="236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Peak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Paradox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CAAE2C7-9DE3-A0EC-544A-C5FB26BB482F}"/>
              </a:ext>
            </a:extLst>
          </p:cNvPr>
          <p:cNvSpPr/>
          <p:nvPr/>
        </p:nvSpPr>
        <p:spPr>
          <a:xfrm>
            <a:off x="2529687" y="2822346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295519D-C573-F78E-1C7B-AA1F56CC9D21}"/>
              </a:ext>
            </a:extLst>
          </p:cNvPr>
          <p:cNvSpPr/>
          <p:nvPr/>
        </p:nvSpPr>
        <p:spPr>
          <a:xfrm rot="10800000">
            <a:off x="5058147" y="2804421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7DEFCFA-C3ED-133D-66ED-14D952E59F46}"/>
              </a:ext>
            </a:extLst>
          </p:cNvPr>
          <p:cNvSpPr/>
          <p:nvPr/>
        </p:nvSpPr>
        <p:spPr>
          <a:xfrm rot="16200000">
            <a:off x="3776453" y="4068288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6286FDC-2D23-47EC-EC9B-16125D1730EE}"/>
              </a:ext>
            </a:extLst>
          </p:cNvPr>
          <p:cNvSpPr/>
          <p:nvPr/>
        </p:nvSpPr>
        <p:spPr>
          <a:xfrm rot="5400000">
            <a:off x="3780270" y="1525381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CAA687-CDFA-C17A-D331-BBF8BC08FE28}"/>
              </a:ext>
            </a:extLst>
          </p:cNvPr>
          <p:cNvSpPr txBox="1"/>
          <p:nvPr/>
        </p:nvSpPr>
        <p:spPr>
          <a:xfrm>
            <a:off x="1033050" y="3155871"/>
            <a:ext cx="139493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/>
              <a:t>Survive</a:t>
            </a:r>
          </a:p>
          <a:p>
            <a:r>
              <a:rPr lang="en-GB" sz="1100" i="1" dirty="0"/>
              <a:t>Escape death</a:t>
            </a:r>
          </a:p>
          <a:p>
            <a:r>
              <a:rPr lang="en-GB" sz="1100" i="1" dirty="0"/>
              <a:t>Adapt and reproduce</a:t>
            </a:r>
          </a:p>
          <a:p>
            <a:r>
              <a:rPr lang="en-GB" sz="1100" i="1" dirty="0"/>
              <a:t>Meet basic chemistry</a:t>
            </a:r>
          </a:p>
          <a:p>
            <a:endParaRPr lang="en-GB" sz="1100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37982A-7586-387D-C959-3DF823CCC1AA}"/>
              </a:ext>
            </a:extLst>
          </p:cNvPr>
          <p:cNvSpPr txBox="1"/>
          <p:nvPr/>
        </p:nvSpPr>
        <p:spPr>
          <a:xfrm>
            <a:off x="3102208" y="5548089"/>
            <a:ext cx="218361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i="1" dirty="0"/>
              <a:t>Education, Health and Safely for all</a:t>
            </a:r>
          </a:p>
          <a:p>
            <a:pPr algn="r"/>
            <a:r>
              <a:rPr lang="en-GB" sz="1100" i="1" dirty="0"/>
              <a:t>No suffering or poverty </a:t>
            </a:r>
          </a:p>
          <a:p>
            <a:pPr algn="r"/>
            <a:r>
              <a:rPr lang="en-GB" sz="1100" i="1" dirty="0"/>
              <a:t>Transparency </a:t>
            </a:r>
          </a:p>
          <a:p>
            <a:pPr algn="r"/>
            <a:r>
              <a:rPr lang="en-GB" sz="1100" i="1" dirty="0"/>
              <a:t>Equality</a:t>
            </a:r>
          </a:p>
          <a:p>
            <a:pPr algn="r"/>
            <a:endParaRPr lang="en-GB" sz="11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F07348-7B5B-12A0-6CE7-7948A81AB141}"/>
              </a:ext>
            </a:extLst>
          </p:cNvPr>
          <p:cNvSpPr txBox="1"/>
          <p:nvPr/>
        </p:nvSpPr>
        <p:spPr>
          <a:xfrm>
            <a:off x="3271088" y="696944"/>
            <a:ext cx="1433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/>
              <a:t>Full Agency (freedom)</a:t>
            </a:r>
          </a:p>
          <a:p>
            <a:r>
              <a:rPr lang="en-GB" sz="1100" i="1" dirty="0"/>
              <a:t>Powerful</a:t>
            </a:r>
          </a:p>
          <a:p>
            <a:r>
              <a:rPr lang="en-GB" sz="1100" i="1" dirty="0"/>
              <a:t>Voice that matters</a:t>
            </a:r>
          </a:p>
          <a:p>
            <a:r>
              <a:rPr lang="en-GB" sz="1100" i="1" dirty="0"/>
              <a:t>Sovereign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7316EE-C962-C6E7-6695-5B3485F556DC}"/>
              </a:ext>
            </a:extLst>
          </p:cNvPr>
          <p:cNvSpPr txBox="1"/>
          <p:nvPr/>
        </p:nvSpPr>
        <p:spPr>
          <a:xfrm>
            <a:off x="5972784" y="3117270"/>
            <a:ext cx="13628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/>
              <a:t>Majority Thrive</a:t>
            </a:r>
          </a:p>
          <a:p>
            <a:r>
              <a:rPr lang="en-GB" sz="1100" i="1" dirty="0"/>
              <a:t>Shareholder primacy</a:t>
            </a:r>
          </a:p>
          <a:p>
            <a:r>
              <a:rPr lang="en-GB" sz="1100" i="1" dirty="0"/>
              <a:t>Commercial growth</a:t>
            </a:r>
          </a:p>
          <a:p>
            <a:r>
              <a:rPr lang="en-GB" sz="1100" i="1" dirty="0"/>
              <a:t>Shared belief</a:t>
            </a:r>
          </a:p>
        </p:txBody>
      </p:sp>
      <p:pic>
        <p:nvPicPr>
          <p:cNvPr id="18" name="Picture 17" descr="A picture containing timeline&#10;&#10;Description automatically generated">
            <a:extLst>
              <a:ext uri="{FF2B5EF4-FFF2-40B4-BE49-F238E27FC236}">
                <a16:creationId xmlns:a16="http://schemas.microsoft.com/office/drawing/2014/main" id="{07B8343F-94AF-293A-29B4-75B98D073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240" y="4157010"/>
            <a:ext cx="4801760" cy="27009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611F350-2E43-33E0-6980-00BCA4244DFB}"/>
              </a:ext>
            </a:extLst>
          </p:cNvPr>
          <p:cNvSpPr txBox="1"/>
          <p:nvPr/>
        </p:nvSpPr>
        <p:spPr>
          <a:xfrm>
            <a:off x="8550091" y="5700036"/>
            <a:ext cx="312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www.peakparadox.com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E64EDE-2E62-DC74-9308-F9B175C1EA79}"/>
              </a:ext>
            </a:extLst>
          </p:cNvPr>
          <p:cNvSpPr txBox="1"/>
          <p:nvPr/>
        </p:nvSpPr>
        <p:spPr>
          <a:xfrm>
            <a:off x="8550091" y="6098620"/>
            <a:ext cx="2478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tony@peakparadox.com</a:t>
            </a:r>
          </a:p>
        </p:txBody>
      </p:sp>
    </p:spTree>
    <p:extLst>
      <p:ext uri="{BB962C8B-B14F-4D97-AF65-F5344CB8AC3E}">
        <p14:creationId xmlns:p14="http://schemas.microsoft.com/office/powerpoint/2010/main" val="121994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3CE22D-2C16-5CAF-88C7-49DC826A8B82}"/>
              </a:ext>
            </a:extLst>
          </p:cNvPr>
          <p:cNvSpPr txBox="1"/>
          <p:nvPr/>
        </p:nvSpPr>
        <p:spPr>
          <a:xfrm>
            <a:off x="5014303" y="1221941"/>
            <a:ext cx="2010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Peak Individual Purpose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986196-195F-779A-9005-6BE25BA2AC99}"/>
              </a:ext>
            </a:extLst>
          </p:cNvPr>
          <p:cNvSpPr txBox="1"/>
          <p:nvPr/>
        </p:nvSpPr>
        <p:spPr>
          <a:xfrm>
            <a:off x="4780441" y="5043275"/>
            <a:ext cx="251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Peak Society/ Group Purpose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3E92E-DC1B-B42B-416F-24156EFC4EA2}"/>
              </a:ext>
            </a:extLst>
          </p:cNvPr>
          <p:cNvSpPr txBox="1"/>
          <p:nvPr/>
        </p:nvSpPr>
        <p:spPr>
          <a:xfrm>
            <a:off x="2716783" y="2444331"/>
            <a:ext cx="1796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Peak Human Purpose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1EEBEF-81C9-0DF6-A8EF-00CCBDED41D7}"/>
              </a:ext>
            </a:extLst>
          </p:cNvPr>
          <p:cNvSpPr txBox="1"/>
          <p:nvPr/>
        </p:nvSpPr>
        <p:spPr>
          <a:xfrm>
            <a:off x="7644472" y="2433014"/>
            <a:ext cx="2081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Peak Organisation Purpose</a:t>
            </a:r>
          </a:p>
        </p:txBody>
      </p:sp>
      <p:sp>
        <p:nvSpPr>
          <p:cNvPr id="6" name="Plaque 5">
            <a:extLst>
              <a:ext uri="{FF2B5EF4-FFF2-40B4-BE49-F238E27FC236}">
                <a16:creationId xmlns:a16="http://schemas.microsoft.com/office/drawing/2014/main" id="{868A3A57-5B6A-A46C-1606-B66B2E3D4F98}"/>
              </a:ext>
            </a:extLst>
          </p:cNvPr>
          <p:cNvSpPr/>
          <p:nvPr/>
        </p:nvSpPr>
        <p:spPr>
          <a:xfrm>
            <a:off x="4798299" y="2049820"/>
            <a:ext cx="2442575" cy="2442575"/>
          </a:xfrm>
          <a:prstGeom prst="plaque">
            <a:avLst>
              <a:gd name="adj" fmla="val 367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97E0E5-C075-D9CE-E887-363B369F7AF0}"/>
              </a:ext>
            </a:extLst>
          </p:cNvPr>
          <p:cNvSpPr txBox="1"/>
          <p:nvPr/>
        </p:nvSpPr>
        <p:spPr>
          <a:xfrm>
            <a:off x="4884628" y="2911427"/>
            <a:ext cx="236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Peak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Paradox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CAAE2C7-9DE3-A0EC-544A-C5FB26BB482F}"/>
              </a:ext>
            </a:extLst>
          </p:cNvPr>
          <p:cNvSpPr/>
          <p:nvPr/>
        </p:nvSpPr>
        <p:spPr>
          <a:xfrm>
            <a:off x="4394701" y="2577902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295519D-C573-F78E-1C7B-AA1F56CC9D21}"/>
              </a:ext>
            </a:extLst>
          </p:cNvPr>
          <p:cNvSpPr/>
          <p:nvPr/>
        </p:nvSpPr>
        <p:spPr>
          <a:xfrm rot="10800000">
            <a:off x="6923161" y="2559977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7DEFCFA-C3ED-133D-66ED-14D952E59F46}"/>
              </a:ext>
            </a:extLst>
          </p:cNvPr>
          <p:cNvSpPr/>
          <p:nvPr/>
        </p:nvSpPr>
        <p:spPr>
          <a:xfrm rot="16200000">
            <a:off x="5641467" y="3823844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6286FDC-2D23-47EC-EC9B-16125D1730EE}"/>
              </a:ext>
            </a:extLst>
          </p:cNvPr>
          <p:cNvSpPr/>
          <p:nvPr/>
        </p:nvSpPr>
        <p:spPr>
          <a:xfrm rot="5400000">
            <a:off x="5645284" y="1280937"/>
            <a:ext cx="741401" cy="1422259"/>
          </a:xfrm>
          <a:prstGeom prst="rightArrow">
            <a:avLst>
              <a:gd name="adj1" fmla="val 43779"/>
              <a:gd name="adj2" fmla="val 111345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B4467D-28D8-2E93-39B8-1112F5020258}"/>
              </a:ext>
            </a:extLst>
          </p:cNvPr>
          <p:cNvSpPr txBox="1"/>
          <p:nvPr/>
        </p:nvSpPr>
        <p:spPr>
          <a:xfrm>
            <a:off x="163927" y="6243244"/>
            <a:ext cx="312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www.peakparadox.com</a:t>
            </a:r>
          </a:p>
        </p:txBody>
      </p:sp>
    </p:spTree>
    <p:extLst>
      <p:ext uri="{BB962C8B-B14F-4D97-AF65-F5344CB8AC3E}">
        <p14:creationId xmlns:p14="http://schemas.microsoft.com/office/powerpoint/2010/main" val="212982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244</Words>
  <Application>Microsoft Office PowerPoint</Application>
  <PresentationFormat>Widescreen</PresentationFormat>
  <Paragraphs>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Fish</dc:creator>
  <cp:lastModifiedBy>Tony Fish</cp:lastModifiedBy>
  <cp:revision>1</cp:revision>
  <dcterms:created xsi:type="dcterms:W3CDTF">2024-01-10T11:50:34Z</dcterms:created>
  <dcterms:modified xsi:type="dcterms:W3CDTF">2024-01-10T11:53:35Z</dcterms:modified>
</cp:coreProperties>
</file>